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90" r:id="rId16"/>
    <p:sldId id="291" r:id="rId17"/>
    <p:sldId id="292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9" r:id="rId26"/>
    <p:sldId id="279" r:id="rId27"/>
    <p:sldId id="27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2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7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5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0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7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1/7/2021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2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1/7/2021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9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4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1/7/2021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3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CC131-9E30-45C3-B5F2-533085CC7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705" y="561372"/>
            <a:ext cx="10058400" cy="3639606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2019 MMILAB.DIP Seminar </a:t>
            </a:r>
            <a:r>
              <a:rPr lang="en-US" altLang="ko-KR" dirty="0"/>
              <a:t>Week1(12/31~1/5)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2B45B9-CCBF-4B60-8109-C3ADE19D9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776" y="4802862"/>
            <a:ext cx="4062713" cy="44047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20151415 </a:t>
            </a:r>
            <a:r>
              <a:rPr lang="ko-KR" altLang="en-US" sz="3600" dirty="0"/>
              <a:t>김성수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30148" y="2251276"/>
            <a:ext cx="10237806" cy="2199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6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0" y="133454"/>
            <a:ext cx="10793394" cy="81299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Intensity Transform –Gamma Transformation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7" y="1300813"/>
            <a:ext cx="2639026" cy="2639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4248" y="4178984"/>
                <a:ext cx="24943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</a:rPr>
                      <m:t>Υ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(Original)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48" y="4178984"/>
                <a:ext cx="249434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78" y="1300813"/>
            <a:ext cx="2614439" cy="2639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908762" y="4178984"/>
                <a:ext cx="16298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l-GR" altLang="ko-KR" i="1">
                          <a:latin typeface="Cambria Math" panose="02040503050406030204" pitchFamily="18" charset="0"/>
                        </a:rPr>
                        <m:t>Υ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762" y="4178984"/>
                <a:ext cx="162987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903" y="1278187"/>
            <a:ext cx="2602373" cy="2639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6759788" y="4178984"/>
                <a:ext cx="1769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l-GR" altLang="ko-KR" i="1">
                          <a:latin typeface="Cambria Math" panose="02040503050406030204" pitchFamily="18" charset="0"/>
                        </a:rPr>
                        <m:t>Υ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788" y="4178984"/>
                <a:ext cx="176933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2027" y="1278187"/>
            <a:ext cx="2633046" cy="2649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9736824" y="4178984"/>
                <a:ext cx="1641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l-GR" altLang="ko-KR" i="1">
                          <a:latin typeface="Cambria Math" panose="02040503050406030204" pitchFamily="18" charset="0"/>
                        </a:rPr>
                        <m:t>Υ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24" y="4178984"/>
                <a:ext cx="164109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91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0" y="133454"/>
            <a:ext cx="10417215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Intensity Transform –Gamma correction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89" y="1107676"/>
            <a:ext cx="6846425" cy="51951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1924" y="1098352"/>
            <a:ext cx="2141316" cy="555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Eg</a:t>
            </a:r>
            <a:r>
              <a:rPr lang="en-US" altLang="ko-KR" dirty="0">
                <a:solidFill>
                  <a:schemeClr val="tx1"/>
                </a:solidFill>
              </a:rPr>
              <a:t>) CRT monitor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63" y="1962991"/>
            <a:ext cx="3042876" cy="30510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0" y="5152495"/>
            <a:ext cx="4491714" cy="47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0" y="133454"/>
            <a:ext cx="10509813" cy="81299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Intensity Transform –Gamma Transformation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10902" y="1008914"/>
            <a:ext cx="2141316" cy="555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Eg</a:t>
            </a:r>
            <a:r>
              <a:rPr lang="en-US" altLang="ko-KR" dirty="0">
                <a:solidFill>
                  <a:schemeClr val="tx1"/>
                </a:solidFill>
              </a:rPr>
              <a:t>) MRI,X-ray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59" y="1591272"/>
            <a:ext cx="4598630" cy="4287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14832" y="6040465"/>
                <a:ext cx="24943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</a:rPr>
                      <m:t>Υ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(Original)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832" y="6040465"/>
                <a:ext cx="249434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835" y="1556350"/>
            <a:ext cx="4670383" cy="4384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48787" y="6040465"/>
                <a:ext cx="24943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</a:rPr>
                      <m:t>Υ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787" y="6040465"/>
                <a:ext cx="249434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31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296" y="83907"/>
            <a:ext cx="10324618" cy="81299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Intensity Transform –Contrast Stretching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3" y="1134890"/>
            <a:ext cx="4905977" cy="4714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8877" y="1383173"/>
            <a:ext cx="5584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When r1 =s1 and r2=s2, </a:t>
            </a:r>
          </a:p>
          <a:p>
            <a:pPr fontAlgn="base"/>
            <a:r>
              <a:rPr lang="en-US" altLang="ko-KR" dirty="0"/>
              <a:t>transformation becomes a </a:t>
            </a:r>
            <a:r>
              <a:rPr lang="en-US" altLang="ko-KR" b="1" dirty="0"/>
              <a:t>Linear function</a:t>
            </a:r>
            <a:r>
              <a:rPr lang="en-US" altLang="ko-KR" dirty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When (r1, s1) = (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min</a:t>
            </a:r>
            <a:r>
              <a:rPr lang="en-US" altLang="ko-KR" dirty="0"/>
              <a:t>, 0) and (r2, s2) = (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max</a:t>
            </a:r>
            <a:r>
              <a:rPr lang="en-US" altLang="ko-KR" dirty="0"/>
              <a:t>, L-1), this is known as </a:t>
            </a:r>
            <a:r>
              <a:rPr lang="en-US" altLang="ko-KR" b="1" dirty="0"/>
              <a:t>Min-Max Stretching.</a:t>
            </a:r>
          </a:p>
          <a:p>
            <a:pPr fontAlgn="base"/>
            <a:endParaRPr lang="en-US" altLang="ko-KR" b="1" dirty="0"/>
          </a:p>
          <a:p>
            <a:pPr fontAlgn="base"/>
            <a:r>
              <a:rPr lang="en-US" altLang="ko-KR" b="1" dirty="0"/>
              <a:t>Using </a:t>
            </a:r>
            <a:r>
              <a:rPr lang="en-US" altLang="ko-KR" b="1" dirty="0" err="1"/>
              <a:t>numpy.linspace</a:t>
            </a:r>
            <a:r>
              <a:rPr lang="en-US" altLang="ko-KR" b="1" dirty="0"/>
              <a:t> (Piecewise Linear Function)</a:t>
            </a:r>
          </a:p>
          <a:p>
            <a:pPr fontAlgn="base"/>
            <a:endParaRPr lang="en-US" altLang="ko-KR" b="1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3935392" y="1612154"/>
            <a:ext cx="5788" cy="648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696901" y="4473615"/>
            <a:ext cx="11575" cy="80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/>
          <p:nvPr/>
        </p:nvCxnSpPr>
        <p:spPr>
          <a:xfrm>
            <a:off x="3935392" y="1863524"/>
            <a:ext cx="1973485" cy="8912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2708476" y="2899458"/>
            <a:ext cx="3200401" cy="22049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75293" y="1893170"/>
            <a:ext cx="126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</a:t>
            </a:r>
          </a:p>
          <a:p>
            <a:r>
              <a:rPr lang="en-US" altLang="ko-KR" dirty="0"/>
              <a:t>stretching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74471" y="3724267"/>
            <a:ext cx="126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</a:t>
            </a:r>
          </a:p>
          <a:p>
            <a:r>
              <a:rPr lang="en-US" altLang="ko-KR" dirty="0"/>
              <a:t>stretching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77" y="3670139"/>
            <a:ext cx="6103711" cy="10994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365" y="4811313"/>
            <a:ext cx="6219460" cy="16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6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Intensity Transform –Contrast Stretching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44" y="989636"/>
            <a:ext cx="5029057" cy="5289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38" y="989636"/>
            <a:ext cx="5168715" cy="54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Intensity Transform – Bit Slicing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1" y="1092493"/>
            <a:ext cx="6678592" cy="42839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01" y="5376472"/>
            <a:ext cx="9905698" cy="10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4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Intensity Transform – Bit Slicing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4" y="2841585"/>
            <a:ext cx="5877292" cy="31323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1" y="1169042"/>
            <a:ext cx="11719010" cy="15127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26" y="2841585"/>
            <a:ext cx="2960400" cy="3110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527" y="2841585"/>
            <a:ext cx="2946804" cy="31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0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Intensity Transform – Bit Slicing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8101" y="1325303"/>
            <a:ext cx="1058504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Benefit</a:t>
            </a:r>
            <a:r>
              <a:rPr lang="en-US" altLang="ko-KR" sz="4800" dirty="0"/>
              <a:t>?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pPr fontAlgn="base"/>
            <a:r>
              <a:rPr lang="en-US" altLang="ko-KR" sz="2000" dirty="0"/>
              <a:t>1.Image Compression (Constructing </a:t>
            </a:r>
            <a:r>
              <a:rPr lang="en-US" altLang="ko-KR" sz="2000" dirty="0">
                <a:solidFill>
                  <a:srgbClr val="FF0000"/>
                </a:solidFill>
              </a:rPr>
              <a:t>nearly the original image using less number of bits</a:t>
            </a:r>
            <a:r>
              <a:rPr lang="en-US" altLang="ko-KR" sz="2000" dirty="0"/>
              <a:t>).</a:t>
            </a:r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2.Through this, </a:t>
            </a:r>
            <a:r>
              <a:rPr lang="en-US" altLang="ko-KR" sz="2000" dirty="0">
                <a:solidFill>
                  <a:srgbClr val="FF0000"/>
                </a:solidFill>
              </a:rPr>
              <a:t>we can analyze the relative importance of each bit </a:t>
            </a:r>
            <a:r>
              <a:rPr lang="en-US" altLang="ko-KR" sz="2000" dirty="0"/>
              <a:t>in the image </a:t>
            </a:r>
          </a:p>
          <a:p>
            <a:pPr fontAlgn="base"/>
            <a:r>
              <a:rPr lang="en-US" altLang="ko-KR" sz="2000" dirty="0"/>
              <a:t>that will help in </a:t>
            </a:r>
            <a:r>
              <a:rPr lang="en-US" altLang="ko-KR" sz="2000" dirty="0">
                <a:solidFill>
                  <a:srgbClr val="FF0000"/>
                </a:solidFill>
              </a:rPr>
              <a:t>determining the number of bits used to quantize the image</a:t>
            </a:r>
            <a:r>
              <a:rPr lang="en-US" altLang="ko-KR" sz="2000" dirty="0"/>
              <a:t>.</a:t>
            </a:r>
          </a:p>
          <a:p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44451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337" y="121600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Affine Transform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134319" y="995854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43337" y="1057117"/>
            <a:ext cx="10843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A1A1A"/>
                </a:solidFill>
                <a:latin typeface="Arial" panose="020B0604020202020204" pitchFamily="34" charset="0"/>
              </a:rPr>
              <a:t>Meaning</a:t>
            </a:r>
            <a:r>
              <a:rPr lang="en-US" altLang="ko-KR" dirty="0">
                <a:solidFill>
                  <a:srgbClr val="1A1A1A"/>
                </a:solidFill>
                <a:latin typeface="Arial" panose="020B0604020202020204" pitchFamily="34" charset="0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linear mapping </a:t>
            </a:r>
            <a:r>
              <a:rPr lang="en-US" altLang="ko-KR" dirty="0">
                <a:solidFill>
                  <a:srgbClr val="1A1A1A"/>
                </a:solidFill>
                <a:latin typeface="Arial" panose="020B0604020202020204" pitchFamily="34" charset="0"/>
              </a:rPr>
              <a:t>method that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preserves points, straight lines, and planes (in spatial domain)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66" y="1852047"/>
            <a:ext cx="5956328" cy="38654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111" y="2046856"/>
            <a:ext cx="5591925" cy="35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Affine Matrix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26" y="1759438"/>
            <a:ext cx="4787116" cy="30797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61" y="1758596"/>
            <a:ext cx="6471987" cy="30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1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45" y="1759352"/>
            <a:ext cx="10629779" cy="417267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/>
              <a:t> Digital Image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/>
              <a:t> Intensity Transform</a:t>
            </a:r>
            <a:br>
              <a:rPr lang="en-US" altLang="ko-KR" sz="3200" dirty="0"/>
            </a:br>
            <a:r>
              <a:rPr lang="en-US" altLang="ko-KR" dirty="0"/>
              <a:t>-negative, log, gamma, contrast stretching, bit slicing</a:t>
            </a:r>
            <a:r>
              <a:rPr lang="en-US" altLang="ko-KR" sz="32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200" dirty="0"/>
              <a:t> </a:t>
            </a:r>
            <a:r>
              <a:rPr lang="en-US" altLang="ko-KR" sz="3200" dirty="0"/>
              <a:t>Affine Transform</a:t>
            </a:r>
            <a:br>
              <a:rPr lang="en-US" altLang="ko-KR" sz="3200" dirty="0"/>
            </a:br>
            <a:endParaRPr lang="en-US" altLang="ko-K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200" dirty="0"/>
              <a:t> </a:t>
            </a:r>
            <a:r>
              <a:rPr lang="en-US" altLang="ko-KR" sz="3200" dirty="0"/>
              <a:t>Color Transform</a:t>
            </a:r>
          </a:p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en-US" altLang="ko-KR" dirty="0"/>
              <a:t>- Reason of various Color model, RGB, </a:t>
            </a:r>
            <a:r>
              <a:rPr lang="en-US" altLang="ko-KR" dirty="0" err="1"/>
              <a:t>Ycbcr</a:t>
            </a:r>
            <a:r>
              <a:rPr lang="en-US" altLang="ko-KR" dirty="0"/>
              <a:t>, CMY, HSI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695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10934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Problem by Discrete Coordination of Matrix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9" y="1062227"/>
            <a:ext cx="7459884" cy="4995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7164" y="2436400"/>
            <a:ext cx="38543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①If not integer</a:t>
            </a:r>
          </a:p>
          <a:p>
            <a:r>
              <a:rPr lang="en-US" altLang="ko-KR" sz="2000" dirty="0"/>
              <a:t>= No matching coordination</a:t>
            </a:r>
          </a:p>
          <a:p>
            <a:endParaRPr lang="en-US" altLang="ko-KR" sz="2000" dirty="0"/>
          </a:p>
          <a:p>
            <a:r>
              <a:rPr lang="en-US" altLang="ko-KR" sz="2000" dirty="0"/>
              <a:t>②If there is no one-to-one =correspondence coordination with Source and Destination matrix.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2069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Bilinear Interpolation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349" y="946446"/>
            <a:ext cx="5970546" cy="5658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77873" y="4207397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Linearly Weighted Sum of 4 nearest pixel</a:t>
            </a:r>
          </a:p>
          <a:p>
            <a:r>
              <a:rPr lang="en-US" altLang="ko-KR" dirty="0"/>
              <a:t>Intensity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482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Mapping direction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5" y="1438482"/>
            <a:ext cx="5766179" cy="2379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88" y="1394749"/>
            <a:ext cx="5355801" cy="2422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6076" y="4034306"/>
            <a:ext cx="5723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-Interpolation By using Original pixel’s information</a:t>
            </a:r>
          </a:p>
          <a:p>
            <a:endParaRPr lang="en-US" altLang="ko-KR" dirty="0"/>
          </a:p>
          <a:p>
            <a:r>
              <a:rPr lang="en-US" altLang="ko-KR" dirty="0"/>
              <a:t>-Every destination pixel can get own value.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6177" y="4034306"/>
            <a:ext cx="5723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Depending on specific spatial transform function, there </a:t>
            </a:r>
            <a:r>
              <a:rPr lang="en-US" altLang="ko-KR" dirty="0">
                <a:solidFill>
                  <a:srgbClr val="FF0000"/>
                </a:solidFill>
              </a:rPr>
              <a:t>is Two main problem of Forward mapping</a:t>
            </a:r>
          </a:p>
          <a:p>
            <a:endParaRPr lang="en-US" altLang="ko-KR" dirty="0"/>
          </a:p>
          <a:p>
            <a:r>
              <a:rPr lang="en-US" altLang="ko-KR" dirty="0"/>
              <a:t>-Gaps: Some output pixels that did not receive any input image pixels. </a:t>
            </a:r>
          </a:p>
          <a:p>
            <a:endParaRPr lang="en-US" altLang="ko-KR" dirty="0"/>
          </a:p>
          <a:p>
            <a:r>
              <a:rPr lang="en-US" altLang="ko-KR" dirty="0"/>
              <a:t>-Overlaps:  Some output pixels can received more than one input image pixel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602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Interpolation Exception (Code)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2094476"/>
            <a:ext cx="5865289" cy="3322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4810" y="3328336"/>
            <a:ext cx="535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Exception for Edge(corner) integer coordination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8101" y="2748987"/>
            <a:ext cx="2760562" cy="11806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701187" y="3339296"/>
            <a:ext cx="3316147" cy="1737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63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Scaling 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08613" y="1024359"/>
                <a:ext cx="4369442" cy="5198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Considered in code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1. Corner to Corner correspondence </a:t>
                </a:r>
              </a:p>
              <a:p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Image Scaling  k times</a:t>
                </a:r>
              </a:p>
              <a:p>
                <a:r>
                  <a:rPr lang="en-US" altLang="ko-KR" dirty="0"/>
                  <a:t>-&gt; Coordination Scaling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dirty="0"/>
                  <a:t> times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2. Interpolation Exception (for boundary)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3. Extracting Coordination by using</a:t>
                </a:r>
              </a:p>
              <a:p>
                <a:r>
                  <a:rPr lang="en-US" altLang="ko-KR" dirty="0"/>
                  <a:t>   enumerate( </a:t>
                </a:r>
                <a:r>
                  <a:rPr lang="en-US" altLang="ko-KR" dirty="0" err="1"/>
                  <a:t>np.array</a:t>
                </a:r>
                <a:r>
                  <a:rPr lang="en-US" altLang="ko-KR" dirty="0"/>
                  <a:t> 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4. Scaling magnitude integer casting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13" y="1024359"/>
                <a:ext cx="4369442" cy="5198795"/>
              </a:xfrm>
              <a:prstGeom prst="rect">
                <a:avLst/>
              </a:prstGeom>
              <a:blipFill rotWithShape="0">
                <a:blip r:embed="rId2"/>
                <a:stretch>
                  <a:fillRect l="-1395" t="-586" r="-25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65" y="4287768"/>
            <a:ext cx="3566496" cy="12502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24" y="5912638"/>
            <a:ext cx="4469735" cy="495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201" y="716629"/>
            <a:ext cx="2967619" cy="31153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659" y="3823635"/>
            <a:ext cx="4332662" cy="24795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820" y="1184609"/>
            <a:ext cx="2429284" cy="18741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1321" y="3058792"/>
            <a:ext cx="2213105" cy="31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6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Interpolation (Nearest, Bilinear)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65" y="1115317"/>
            <a:ext cx="3430401" cy="55909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41" y="1140062"/>
            <a:ext cx="3216088" cy="55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670" y="65370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Rotating 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758142" y="878362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3028" y="1012785"/>
            <a:ext cx="6325564" cy="380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Considered in code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Deciding destination matrix scale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Backward pixel selection by casting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Zero padding with </a:t>
            </a:r>
            <a:r>
              <a:rPr lang="en-US" altLang="ko-KR" dirty="0" err="1"/>
              <a:t>nonvalid</a:t>
            </a:r>
            <a:r>
              <a:rPr lang="en-US" altLang="ko-KR" dirty="0"/>
              <a:t> elements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2" y="2859444"/>
            <a:ext cx="6134581" cy="4330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19" y="523676"/>
            <a:ext cx="5254906" cy="29395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19" y="3531269"/>
            <a:ext cx="5320381" cy="31021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52" y="3976829"/>
            <a:ext cx="6164061" cy="3039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28" y="1985139"/>
            <a:ext cx="6280472" cy="3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86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Light and color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3" y="1329683"/>
            <a:ext cx="4155311" cy="23880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09" y="1174849"/>
            <a:ext cx="3641294" cy="2373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287" y="1008345"/>
            <a:ext cx="423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Tristimulus</a:t>
            </a:r>
            <a:r>
              <a:rPr lang="en-US" altLang="ko-KR" dirty="0"/>
              <a:t> values of eye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776" y="3974758"/>
            <a:ext cx="2582762" cy="2786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42" y="4100935"/>
            <a:ext cx="4514850" cy="25336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34851" y="1377677"/>
            <a:ext cx="1128531" cy="4916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963382" y="1193011"/>
            <a:ext cx="83337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66208" y="1008345"/>
            <a:ext cx="1979270" cy="426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Light spectrum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2195" y="3489443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CIE 1931 </a:t>
            </a:r>
            <a:r>
              <a:rPr lang="en-US" altLang="ko-KR" dirty="0" err="1"/>
              <a:t>xy</a:t>
            </a:r>
            <a:r>
              <a:rPr lang="en-US" altLang="ko-KR" dirty="0"/>
              <a:t> Color Space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875834" y="5139159"/>
            <a:ext cx="1212450" cy="1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20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Color model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6997" y="1313726"/>
            <a:ext cx="4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Every color which human can see </a:t>
            </a:r>
          </a:p>
          <a:p>
            <a:r>
              <a:rPr lang="en-US" altLang="ko-KR" dirty="0"/>
              <a:t>Can be </a:t>
            </a:r>
            <a:r>
              <a:rPr lang="en-US" altLang="ko-KR" dirty="0" err="1"/>
              <a:t>respresented</a:t>
            </a:r>
            <a:r>
              <a:rPr lang="en-US" altLang="ko-KR" dirty="0"/>
              <a:t>  in X,Y,Z color space.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555848" y="1636890"/>
            <a:ext cx="9317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42253" y="1313726"/>
            <a:ext cx="456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X,Y,Z color space is independent with </a:t>
            </a:r>
          </a:p>
          <a:p>
            <a:r>
              <a:rPr lang="en-US" altLang="ko-KR" dirty="0"/>
              <a:t>Characteristic of device.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897300" y="2295723"/>
            <a:ext cx="0" cy="55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27589" y="1110242"/>
            <a:ext cx="10139423" cy="1053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94543" y="2979557"/>
            <a:ext cx="3605514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RGB color 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888620" y="4045352"/>
            <a:ext cx="0" cy="671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343874" y="4826643"/>
            <a:ext cx="7193666" cy="1151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Various color space (HIS, CMY, </a:t>
            </a:r>
            <a:r>
              <a:rPr lang="en-US" altLang="ko-KR" dirty="0" err="1">
                <a:solidFill>
                  <a:schemeClr val="tx1"/>
                </a:solidFill>
              </a:rPr>
              <a:t>Ycbcr</a:t>
            </a:r>
            <a:r>
              <a:rPr lang="en-US" altLang="ko-KR" dirty="0">
                <a:solidFill>
                  <a:schemeClr val="tx1"/>
                </a:solidFill>
              </a:rPr>
              <a:t> … ) in Various purpose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But there is no absolute color model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we can’t make mathematical function of brain)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098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RGB color model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70" y="1519043"/>
            <a:ext cx="4678681" cy="41120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75" y="1398830"/>
            <a:ext cx="3761773" cy="458805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825433" y="3575063"/>
            <a:ext cx="1533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40751" y="3158903"/>
            <a:ext cx="134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brightness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9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555"/>
          </a:xfrm>
        </p:spPr>
        <p:txBody>
          <a:bodyPr/>
          <a:lstStyle/>
          <a:p>
            <a:r>
              <a:rPr lang="en-US" altLang="ko-KR" dirty="0"/>
              <a:t>Digital Image 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792866" y="1296365"/>
            <a:ext cx="10560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7" y="1987732"/>
            <a:ext cx="6207082" cy="36711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19" y="1527860"/>
            <a:ext cx="5722670" cy="4893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7088" y="1904035"/>
            <a:ext cx="408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CCD(charge coupled device), CMOS</a:t>
            </a:r>
          </a:p>
          <a:p>
            <a:r>
              <a:rPr lang="en-US" altLang="ko-KR" dirty="0"/>
              <a:t>Energy -&gt; Signal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83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Ycbcr</a:t>
            </a:r>
            <a:r>
              <a:rPr lang="en-US" altLang="ko-KR" dirty="0"/>
              <a:t> color model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86" y="2549761"/>
            <a:ext cx="5277747" cy="3584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01" y="3680745"/>
            <a:ext cx="5486317" cy="23496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634" y="1292001"/>
            <a:ext cx="6617343" cy="2216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1292000"/>
            <a:ext cx="4172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Y= luminance</a:t>
            </a:r>
          </a:p>
          <a:p>
            <a:r>
              <a:rPr lang="en-US" altLang="ko-KR" dirty="0" err="1"/>
              <a:t>Cb</a:t>
            </a:r>
            <a:r>
              <a:rPr lang="en-US" altLang="ko-KR" dirty="0"/>
              <a:t> , Cr = color Difference</a:t>
            </a:r>
          </a:p>
          <a:p>
            <a:endParaRPr lang="en-US" altLang="ko-KR" dirty="0"/>
          </a:p>
          <a:p>
            <a:r>
              <a:rPr lang="en-US" altLang="ko-KR" dirty="0"/>
              <a:t>Image compressing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53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CMY(K) color model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3" y="2025570"/>
            <a:ext cx="5536937" cy="44056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554" y="1452623"/>
            <a:ext cx="5707221" cy="15692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55" y="3230240"/>
            <a:ext cx="4837377" cy="17063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924" y="4694377"/>
            <a:ext cx="3971732" cy="156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9632" y="1656237"/>
            <a:ext cx="33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Color printer, copy machine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076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HSI color model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68" y="1192824"/>
            <a:ext cx="3053361" cy="5140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6765" y="1047508"/>
            <a:ext cx="6800126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more “intuitive” in manipulating with color and were designed to approximate the </a:t>
            </a:r>
            <a:r>
              <a:rPr lang="en-US" altLang="ko-KR" dirty="0">
                <a:solidFill>
                  <a:srgbClr val="FF0000"/>
                </a:solidFill>
              </a:rPr>
              <a:t>way humans perceive and interpret color</a:t>
            </a:r>
          </a:p>
          <a:p>
            <a:endParaRPr lang="en-US" altLang="ko-KR" dirty="0"/>
          </a:p>
          <a:p>
            <a:r>
              <a:rPr lang="en-US" altLang="ko-KR" dirty="0"/>
              <a:t>H: Hue S : Saturation I : Intensity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08" y="4343080"/>
            <a:ext cx="3680870" cy="8162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815" y="2533045"/>
            <a:ext cx="4930815" cy="9861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815" y="3519208"/>
            <a:ext cx="3976489" cy="6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60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Color Transformation RGB to </a:t>
            </a:r>
            <a:r>
              <a:rPr lang="en-US" altLang="ko-KR" dirty="0" err="1"/>
              <a:t>Ycbcr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28" y="1429025"/>
            <a:ext cx="8628081" cy="453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52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Color Transformation RGB to CMY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62" y="1331020"/>
            <a:ext cx="9145439" cy="47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1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/>
          </a:bodyPr>
          <a:lstStyle/>
          <a:p>
            <a:r>
              <a:rPr lang="en-US" altLang="ko-KR" dirty="0"/>
              <a:t>Color Transformation RGB to HSI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79" y="1489118"/>
            <a:ext cx="8963816" cy="47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53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9262" y="2853681"/>
            <a:ext cx="10515600" cy="1325563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THANK YOU </a:t>
            </a:r>
            <a:br>
              <a:rPr lang="en-US" altLang="ko-KR" dirty="0"/>
            </a:br>
            <a:r>
              <a:rPr lang="en-US" altLang="ko-KR" dirty="0"/>
              <a:t>for your 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15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/>
          <a:lstStyle/>
          <a:p>
            <a:r>
              <a:rPr lang="en-US" altLang="ko-KR" dirty="0"/>
              <a:t>Digital Image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960698" y="865424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183" y="1210711"/>
            <a:ext cx="10058400" cy="42930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1" y="1291732"/>
            <a:ext cx="4714615" cy="48254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798" y="1405339"/>
            <a:ext cx="6043130" cy="16226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34" y="3849547"/>
            <a:ext cx="5305425" cy="2133600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>
            <a:off x="8910046" y="3332650"/>
            <a:ext cx="572375" cy="581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2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39" y="104518"/>
            <a:ext cx="10058400" cy="812992"/>
          </a:xfrm>
        </p:spPr>
        <p:txBody>
          <a:bodyPr/>
          <a:lstStyle/>
          <a:p>
            <a:r>
              <a:rPr lang="en-US" altLang="ko-KR" dirty="0"/>
              <a:t>Purpose of Intensity transformation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914400" y="105640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2274" y="2239703"/>
            <a:ext cx="945651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“Process of manipulating an image so that the result is more suitable than the original for a specific application” </a:t>
            </a:r>
          </a:p>
          <a:p>
            <a:endParaRPr lang="en-US" altLang="ko-KR" sz="2000" dirty="0"/>
          </a:p>
          <a:p>
            <a:r>
              <a:rPr lang="ko-KR" altLang="en-US" sz="2000" dirty="0"/>
              <a:t>→    </a:t>
            </a:r>
            <a:r>
              <a:rPr lang="en-US" altLang="ko-KR" sz="2400" dirty="0">
                <a:solidFill>
                  <a:srgbClr val="FF0000"/>
                </a:solidFill>
              </a:rPr>
              <a:t>Enhancement</a:t>
            </a:r>
          </a:p>
          <a:p>
            <a:endParaRPr lang="en-US" altLang="ko-KR" sz="2400" dirty="0">
              <a:solidFill>
                <a:srgbClr val="FF0000"/>
              </a:solidFill>
            </a:endParaRPr>
          </a:p>
          <a:p>
            <a:endParaRPr lang="en-US" altLang="ko-KR" sz="2400" dirty="0">
              <a:solidFill>
                <a:srgbClr val="FF0000"/>
              </a:solidFill>
            </a:endParaRPr>
          </a:p>
          <a:p>
            <a:endParaRPr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422" y="4245489"/>
            <a:ext cx="2000250" cy="7334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151944" y="4386805"/>
            <a:ext cx="289367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441311" y="4791919"/>
            <a:ext cx="1510497" cy="57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754422" y="4386805"/>
            <a:ext cx="355801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172673" y="4791919"/>
            <a:ext cx="581749" cy="42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3296" y="5214395"/>
            <a:ext cx="37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Intensity of g at any point of 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1944" y="5370653"/>
            <a:ext cx="37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Intensity of f at any point of 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625296" y="4288420"/>
            <a:ext cx="399327" cy="503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6024623" y="3727049"/>
            <a:ext cx="1064871" cy="56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89494" y="3469726"/>
            <a:ext cx="37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Transformation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75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Intensity Transform – Negative(Grayscale)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2" y="1056405"/>
            <a:ext cx="3667125" cy="10001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94076" y="1244278"/>
            <a:ext cx="1446835" cy="6886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40911" y="1458496"/>
            <a:ext cx="1475773" cy="30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86132" y="1244278"/>
            <a:ext cx="460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 Image Intensity range[0,L-1]</a:t>
            </a:r>
          </a:p>
          <a:p>
            <a:r>
              <a:rPr lang="en-US" altLang="ko-KR" dirty="0"/>
              <a:t>Max intensity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994" y="2147190"/>
            <a:ext cx="7137074" cy="43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97" y="13345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Intensity Transform- Log transformation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49" y="1661053"/>
            <a:ext cx="4812777" cy="4393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98590" y="3211388"/>
                <a:ext cx="2628186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800" dirty="0"/>
                  <a:t>s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ko-KR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𝑐𝑙𝑜𝑔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ko-KR" sz="2800" b="0" dirty="0"/>
              </a:p>
              <a:p>
                <a:endParaRPr lang="en-US" altLang="ko-KR" sz="2800" dirty="0"/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590" y="3211388"/>
                <a:ext cx="2628186" cy="1292662"/>
              </a:xfrm>
              <a:prstGeom prst="rect">
                <a:avLst/>
              </a:prstGeom>
              <a:blipFill rotWithShape="0">
                <a:blip r:embed="rId3"/>
                <a:stretch>
                  <a:fillRect l="-8353" t="-8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9124" y="3764222"/>
            <a:ext cx="54553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Meaning?</a:t>
            </a:r>
          </a:p>
          <a:p>
            <a:endParaRPr lang="en-US" altLang="ko-KR" dirty="0"/>
          </a:p>
          <a:p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Mapping a </a:t>
            </a:r>
            <a:r>
              <a:rPr lang="en-US" altLang="ko-KR" dirty="0">
                <a:solidFill>
                  <a:schemeClr val="accent2"/>
                </a:solidFill>
              </a:rPr>
              <a:t>narrow range of low intensity values of input into a wider range of output values</a:t>
            </a:r>
          </a:p>
          <a:p>
            <a:endParaRPr lang="en-US" altLang="ko-KR" dirty="0"/>
          </a:p>
          <a:p>
            <a:r>
              <a:rPr lang="en-US" altLang="ko-KR" dirty="0"/>
              <a:t>Mapping  a </a:t>
            </a:r>
            <a:r>
              <a:rPr lang="en-US" altLang="ko-KR" dirty="0">
                <a:solidFill>
                  <a:srgbClr val="00B050"/>
                </a:solidFill>
              </a:rPr>
              <a:t>wider range of high intensity values of input into a narrow range of output values 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476982" y="2731625"/>
            <a:ext cx="11575" cy="28357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597306" y="2731625"/>
            <a:ext cx="8796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88557" y="1802659"/>
            <a:ext cx="0" cy="90273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488557" y="2705398"/>
            <a:ext cx="279528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원호 21"/>
          <p:cNvSpPr/>
          <p:nvPr/>
        </p:nvSpPr>
        <p:spPr>
          <a:xfrm>
            <a:off x="1556795" y="5613722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13458" y="2731625"/>
            <a:ext cx="0" cy="28820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579654" y="6054385"/>
            <a:ext cx="908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488557" y="1394749"/>
            <a:ext cx="2858947" cy="173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683170" y="1759438"/>
            <a:ext cx="28936" cy="9721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902" y="1199631"/>
            <a:ext cx="2439605" cy="2429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294207" y="6111433"/>
                <a:ext cx="2193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−1)/1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207" y="6111433"/>
                <a:ext cx="219340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36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058400" cy="81299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Intensity Transform –Log Transformation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6" y="2069295"/>
            <a:ext cx="2639026" cy="26390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6448" y="4855318"/>
            <a:ext cx="259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	    Original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0141" y="4854260"/>
            <a:ext cx="1475773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 base=3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80339" y="4801154"/>
            <a:ext cx="171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 base=10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71" y="2069295"/>
            <a:ext cx="2615879" cy="263628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904" y="2069295"/>
            <a:ext cx="2633241" cy="26332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06997" y="5502218"/>
            <a:ext cx="10409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Why useful?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Can show more Details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Compress the dynamic range of images with large variation in pixel value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29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5164-C4B9-44A9-BF92-0FEB429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133454"/>
            <a:ext cx="10677646" cy="81299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Intensity Transform – Gamma Transformation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06997" y="946446"/>
            <a:ext cx="103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5" y="1551008"/>
            <a:ext cx="5212226" cy="474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8052" y="1637818"/>
                <a:ext cx="2463816" cy="44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altLang="ko-KR" sz="2800" i="1" smtClean="0">
                              <a:latin typeface="Cambria Math" panose="02040503050406030204" pitchFamily="18" charset="0"/>
                            </a:rPr>
                            <m:t>Υ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052" y="1637818"/>
                <a:ext cx="2463816" cy="4411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>
            <a:off x="2060294" y="2129742"/>
            <a:ext cx="3287210" cy="3460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122578" y="2945012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Meaning?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53560" y="3592137"/>
                <a:ext cx="581049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-  same characteristic with Log transformation</a:t>
                </a:r>
              </a:p>
              <a:p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But unlike log transformation  by just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changing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Υ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value</a:t>
                </a:r>
                <a:r>
                  <a:rPr lang="en-US" altLang="ko-KR" dirty="0"/>
                  <a:t> we can make more efficient characteristic of log and inverse log transformation.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560" y="3592137"/>
                <a:ext cx="5810491" cy="1754326"/>
              </a:xfrm>
              <a:prstGeom prst="rect">
                <a:avLst/>
              </a:prstGeom>
              <a:blipFill rotWithShape="0">
                <a:blip r:embed="rId4"/>
                <a:stretch>
                  <a:fillRect l="-1049" t="-1736" r="-16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745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2485</TotalTime>
  <Words>851</Words>
  <Application>Microsoft Office PowerPoint</Application>
  <PresentationFormat>와이드스크린</PresentationFormat>
  <Paragraphs>165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Arial</vt:lpstr>
      <vt:lpstr>Cambria Math</vt:lpstr>
      <vt:lpstr>Office 테마</vt:lpstr>
      <vt:lpstr>2019 MMILAB.DIP Seminar Week1(12/31~1/5)</vt:lpstr>
      <vt:lpstr>Contents</vt:lpstr>
      <vt:lpstr>Digital Image </vt:lpstr>
      <vt:lpstr>Digital Image</vt:lpstr>
      <vt:lpstr>Purpose of Intensity transformation</vt:lpstr>
      <vt:lpstr>Intensity Transform – Negative(Grayscale)</vt:lpstr>
      <vt:lpstr>Intensity Transform- Log transformation</vt:lpstr>
      <vt:lpstr>Intensity Transform –Log Transformation</vt:lpstr>
      <vt:lpstr>Intensity Transform – Gamma Transformation</vt:lpstr>
      <vt:lpstr>Intensity Transform –Gamma Transformation</vt:lpstr>
      <vt:lpstr>Intensity Transform –Gamma correction</vt:lpstr>
      <vt:lpstr>Intensity Transform –Gamma Transformation</vt:lpstr>
      <vt:lpstr>Intensity Transform –Contrast Stretching</vt:lpstr>
      <vt:lpstr>Intensity Transform –Contrast Stretching</vt:lpstr>
      <vt:lpstr>Intensity Transform – Bit Slicing</vt:lpstr>
      <vt:lpstr>Intensity Transform – Bit Slicing</vt:lpstr>
      <vt:lpstr>Intensity Transform – Bit Slicing</vt:lpstr>
      <vt:lpstr>Affine Transform</vt:lpstr>
      <vt:lpstr>Affine Matrix</vt:lpstr>
      <vt:lpstr>Problem by Discrete Coordination of Matrix</vt:lpstr>
      <vt:lpstr>Bilinear Interpolation</vt:lpstr>
      <vt:lpstr>Mapping direction</vt:lpstr>
      <vt:lpstr>Interpolation Exception (Code)</vt:lpstr>
      <vt:lpstr>Scaling </vt:lpstr>
      <vt:lpstr>Interpolation (Nearest, Bilinear)</vt:lpstr>
      <vt:lpstr>Rotating </vt:lpstr>
      <vt:lpstr>Light and color</vt:lpstr>
      <vt:lpstr>Color model</vt:lpstr>
      <vt:lpstr>RGB color model</vt:lpstr>
      <vt:lpstr>Ycbcr color model</vt:lpstr>
      <vt:lpstr>CMY(K) color model</vt:lpstr>
      <vt:lpstr>HSI color model</vt:lpstr>
      <vt:lpstr>Color Transformation RGB to Ycbcr</vt:lpstr>
      <vt:lpstr>Color Transformation RGB to CMY</vt:lpstr>
      <vt:lpstr>Color Transformation RGB to HSI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Mixer Design</dc:title>
  <dc:creator>김성수</dc:creator>
  <cp:lastModifiedBy>김성수</cp:lastModifiedBy>
  <cp:revision>130</cp:revision>
  <dcterms:created xsi:type="dcterms:W3CDTF">2019-06-11T11:58:01Z</dcterms:created>
  <dcterms:modified xsi:type="dcterms:W3CDTF">2021-01-07T09:42:25Z</dcterms:modified>
</cp:coreProperties>
</file>